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58" r:id="rId8"/>
    <p:sldId id="264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65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66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57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CC927-E010-462F-B164-76FFCE9797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8791B3-A544-4E2C-8017-2CDC3C092E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28BC9-63CC-424B-A47A-4B4F60F29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825CF-4659-48BB-A168-E56DBB594DE8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1CCD0-2D67-426C-89F2-9D0C828C7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FB674-4BB3-48EB-8AF9-7C8AEC9A4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93DF-D05B-43E5-A3BB-946AC6395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12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5F7BD-4DBE-40EB-9496-B64ADE629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A7B37D-9A7E-445A-9BC7-D5E5D782A2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8630C-AF61-4883-A769-5E0635CC6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825CF-4659-48BB-A168-E56DBB594DE8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46C97-50F3-4BEF-8E44-CA95367DE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64277-EDA6-438B-BAFA-0A82351B0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93DF-D05B-43E5-A3BB-946AC6395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25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A198A2-E7C9-418E-BC44-6D80795A83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E66AA6-0050-4F13-83AC-D3F4F38080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8A37F-C8CB-49CE-8A26-DA026C3DE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825CF-4659-48BB-A168-E56DBB594DE8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0128F-B34D-4FE0-B3E9-6AB41D863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81E17-0CA6-4F09-ABEB-DFCEB3EC3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93DF-D05B-43E5-A3BB-946AC6395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23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5663E-3176-42D5-88D9-121FC25F5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5539C-AD24-459A-B93A-90CC17B12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207BD-7BBB-4BBB-BFC3-35D9BCFD6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825CF-4659-48BB-A168-E56DBB594DE8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AD3BD-279F-43C4-BFE8-1BFA0CCED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3E405-F26B-4360-9D0C-A31B0E3D9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93DF-D05B-43E5-A3BB-946AC6395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35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895BE-F8CA-4738-91E2-818D6E02F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603E2-B92D-4A28-8BA5-FB878FF6E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8451D-4150-4CF5-B868-D33A5D0CC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825CF-4659-48BB-A168-E56DBB594DE8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B0B8A-8DCC-45E6-8BC4-042F9FD55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3C604-54DF-49BE-BE7A-15B0626B0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93DF-D05B-43E5-A3BB-946AC6395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39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4355A-BE19-4C73-AE9B-901B27F5D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2E6F2-0F42-4438-9CB0-C74A279CE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F06DDA-64DF-47D9-BEA1-F8A1B366B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D5087D-A93C-4521-ABE0-77E40DAC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825CF-4659-48BB-A168-E56DBB594DE8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DC6D5A-5908-41F0-974C-F30D43BBF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2C5DB-3CCF-43B5-AD71-7A8FB0565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93DF-D05B-43E5-A3BB-946AC6395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4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159AE-FF62-4E6D-BC69-8FA0F4CBB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ED258-B20C-4D22-A87E-94BF3384D5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657FD9-E99B-42B5-AAD6-69447BD5F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A8F158-5D15-4D31-A915-57035E759C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496E3F-3880-41CA-B4D8-7027F247EF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46818-86B1-4546-8ECD-59187BE4B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825CF-4659-48BB-A168-E56DBB594DE8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963EEF-FE7C-4582-B79B-29B19293E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B808DB-B95A-4051-8BAB-F144AD656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93DF-D05B-43E5-A3BB-946AC6395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84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93112-1EE2-4A9F-8897-680B92AA8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213F1C-FF52-4E86-A0F0-2F6BDD74B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825CF-4659-48BB-A168-E56DBB594DE8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46AED8-CD26-428F-B8B3-366C4770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DC6D93-848D-4458-A293-7F983CB40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93DF-D05B-43E5-A3BB-946AC6395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83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7B360C-7AAE-4D07-8110-D1FBD1612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825CF-4659-48BB-A168-E56DBB594DE8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09B892-A67A-490C-BA11-C437DE766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027CC5-7B9C-4D8C-AA98-0C965F61D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93DF-D05B-43E5-A3BB-946AC6395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48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CF5A5-408C-4111-ADB0-85DC833B1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C9EA6-C0B6-4382-AD09-3D4D75F2E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93A977-64F3-4564-9D1C-B1E81F307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5442E3-69AE-4498-B35F-D6FCF32C1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825CF-4659-48BB-A168-E56DBB594DE8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2F7321-118C-456A-82E7-B5D4AAE04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A3F03A-AD74-4CB3-B8D4-DFF376040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93DF-D05B-43E5-A3BB-946AC6395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7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6BB80-7C98-4EF9-B8E2-519A35AA3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504893-4FE4-41A4-8B9F-178E827B82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3A67F4-1F43-48E9-9CAA-4426640C3F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D74AF2-B712-446F-B2CA-AE6AF925E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825CF-4659-48BB-A168-E56DBB594DE8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DAEBE1-06BB-4652-AEC3-A542C5B30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EC6736-8268-4457-B176-2FF7232A1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93DF-D05B-43E5-A3BB-946AC6395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4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A06DD7-C184-42E6-9D6E-976950F10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33BB9F-82F3-4B4B-8284-5B2F44917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E3E5E-BBA8-435D-869D-0D87876A50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825CF-4659-48BB-A168-E56DBB594DE8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C8CD9-C753-4AE3-9981-BDF856D06C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62C50-71C7-4E25-B734-A2A7FAC6D3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593DF-D05B-43E5-A3BB-946AC6395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9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aryam.jamil@mjaisco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freepik.com/ai/image-generator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levenlabs.io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Videos/1AudioConvertorMJaisConsultancyElevenLabs_Text_to_Speech_audio.mp3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Videos/3CapcutFinalVideo.mp4" TargetMode="External"/><Relationship Id="rId2" Type="http://schemas.openxmlformats.org/officeDocument/2006/relationships/hyperlink" Target="Videos/2CapCut%20_%20Video%20Editor%20_%20All-In-One%20Video%20Editing%20Software%20_%20CapCut%20-%20Google%20Chrome%202025-08-09%2009-16-25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folders/1VWFP8dXLyyQLdify3B3KnRcT3IgRlOi5?usp=sharin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folders/1VWFP8dXLyyQLdify3B3KnRcT3IgRlOi5?usp=sharin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keywordtool.io/search/keywords/youtube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folders/1VWFP8dXLyyQLdify3B3KnRcT3IgRlOi5?usp=sharing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46CF9-F576-4E0D-8B8D-D662D66A1C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Workshop on YouTube Automation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79FA4F-8A22-44FC-AFB7-9EA092277E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Course : Software Development &amp; Project Management</a:t>
            </a:r>
          </a:p>
          <a:p>
            <a:r>
              <a:rPr lang="en-US" dirty="0"/>
              <a:t>Instructor : Engineer Maryam Jamil</a:t>
            </a:r>
          </a:p>
          <a:p>
            <a:r>
              <a:rPr lang="en-US" dirty="0"/>
              <a:t>+92 332 5568674 </a:t>
            </a:r>
            <a:r>
              <a:rPr lang="en-US" dirty="0">
                <a:hlinkClick r:id="rId2"/>
              </a:rPr>
              <a:t>maryam.jamil@mjaisco.com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409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57033-ABF4-4D07-951A-C42CF8727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900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Image Generation: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Create visuals using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DeepAI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Canva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or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Freepik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9C1F0-770E-496C-AE1D-CDB9D3F38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8930"/>
            <a:ext cx="10515600" cy="4718033"/>
          </a:xfrm>
        </p:spPr>
        <p:txBody>
          <a:bodyPr/>
          <a:lstStyle/>
          <a:p>
            <a:r>
              <a:rPr lang="en-US" dirty="0"/>
              <a:t>Go to </a:t>
            </a:r>
            <a:r>
              <a:rPr lang="en-US" dirty="0">
                <a:hlinkClick r:id="rId2"/>
              </a:rPr>
              <a:t>https://www.freepik.com/ai/image-generator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83EFAF-2F6B-443F-AA31-41235CFB6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965" y="2010149"/>
            <a:ext cx="8393987" cy="472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59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25F60-2A71-4E80-8DBC-A12307924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8727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Freepik</a:t>
            </a:r>
            <a:r>
              <a:rPr lang="en-US" b="1" dirty="0"/>
              <a:t> Image Generator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FD92C3-8BF6-44DB-A12E-CB2C4C57CA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9975" y="1006867"/>
            <a:ext cx="10189952" cy="5731848"/>
          </a:xfrm>
        </p:spPr>
      </p:pic>
    </p:spTree>
    <p:extLst>
      <p:ext uri="{BB962C8B-B14F-4D97-AF65-F5344CB8AC3E}">
        <p14:creationId xmlns:p14="http://schemas.microsoft.com/office/powerpoint/2010/main" val="334224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D59AE-F1CB-42B2-A1AA-9D9AC154C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359CE3-AEAD-4486-B8E6-BECF6E3A2C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02" y="266884"/>
            <a:ext cx="11067406" cy="6324232"/>
          </a:xfrm>
        </p:spPr>
      </p:pic>
    </p:spTree>
    <p:extLst>
      <p:ext uri="{BB962C8B-B14F-4D97-AF65-F5344CB8AC3E}">
        <p14:creationId xmlns:p14="http://schemas.microsoft.com/office/powerpoint/2010/main" val="1472584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6AE93-3455-4CAF-A7B2-AF4A037A7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763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Guidelines for YouTube Automation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4CE94-D5F1-4DB5-BA8E-90FD65103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4948"/>
            <a:ext cx="10515600" cy="5242015"/>
          </a:xfrm>
        </p:spPr>
        <p:txBody>
          <a:bodyPr/>
          <a:lstStyle/>
          <a:p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Voiceover: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Utilize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ElevenLabs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 generate high-quality voiceovers.</a:t>
            </a:r>
          </a:p>
          <a:p>
            <a:pPr lvl="1"/>
            <a:r>
              <a:rPr lang="en-US" dirty="0">
                <a:latin typeface="Times New Roman" panose="02020603050405020304" pitchFamily="18" charset="0"/>
              </a:rPr>
              <a:t>Go to </a:t>
            </a:r>
            <a:r>
              <a:rPr lang="en-US" dirty="0">
                <a:latin typeface="Times New Roman" panose="02020603050405020304" pitchFamily="18" charset="0"/>
                <a:hlinkClick r:id="rId2"/>
              </a:rPr>
              <a:t>https://elevenlabs.io/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A691C3-D2F4-41A3-8F90-72C16A0BF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075" y="1817883"/>
            <a:ext cx="10068676" cy="496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18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D0CA7-A1A2-405F-8BA3-1A486C506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Elevenlabs</a:t>
            </a:r>
            <a:r>
              <a:rPr lang="en-US" dirty="0"/>
              <a:t> Voice Generator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F15B27-93B0-4928-8E5F-67F57299EE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3600" y="914400"/>
            <a:ext cx="10696746" cy="5797310"/>
          </a:xfrm>
        </p:spPr>
      </p:pic>
    </p:spTree>
    <p:extLst>
      <p:ext uri="{BB962C8B-B14F-4D97-AF65-F5344CB8AC3E}">
        <p14:creationId xmlns:p14="http://schemas.microsoft.com/office/powerpoint/2010/main" val="903718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08FBA-7B26-4827-9086-1511A05F3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1194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VoiceOver</a:t>
            </a:r>
            <a:r>
              <a:rPr lang="en-US" dirty="0"/>
              <a:t> Generator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E8751-215A-4CA8-82E2-4298D28D8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6320"/>
            <a:ext cx="10515600" cy="5190643"/>
          </a:xfrm>
        </p:spPr>
        <p:txBody>
          <a:bodyPr/>
          <a:lstStyle/>
          <a:p>
            <a:r>
              <a:rPr lang="en-US" dirty="0">
                <a:hlinkClick r:id="rId2" action="ppaction://hlinkfile"/>
              </a:rPr>
              <a:t>Videos\1AudioConvertorMJaisConsultancyElevenLabs_Text_to_Speech_audio.mp3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C5A8A0-76FC-466A-8DDA-1BEBFE14A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077" y="1850633"/>
            <a:ext cx="8554948" cy="481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61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46BE7-12D8-42BE-886B-4F6768ED3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9001"/>
          </a:xfrm>
        </p:spPr>
        <p:txBody>
          <a:bodyPr>
            <a:normAutofit fontScale="90000"/>
          </a:bodyPr>
          <a:lstStyle/>
          <a:p>
            <a:r>
              <a:rPr lang="en-US" dirty="0"/>
              <a:t>Guidelines for YouTube Automation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A093E-0F94-460D-98B5-F7F502B87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7416"/>
            <a:ext cx="10515600" cy="5149547"/>
          </a:xfrm>
        </p:spPr>
        <p:txBody>
          <a:bodyPr/>
          <a:lstStyle/>
          <a:p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Video Editing: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Use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CapCut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for editing your videos efficiently.</a:t>
            </a:r>
          </a:p>
          <a:p>
            <a:pPr lvl="1"/>
            <a:r>
              <a:rPr lang="en-US" sz="1600" dirty="0">
                <a:hlinkClick r:id="rId2" action="ppaction://hlinkfile"/>
              </a:rPr>
              <a:t>Videos\2CapCut _ Video Editor _ All-In-One Video Editing Software _ </a:t>
            </a:r>
            <a:r>
              <a:rPr lang="en-US" sz="1600" dirty="0" err="1">
                <a:hlinkClick r:id="rId2" action="ppaction://hlinkfile"/>
              </a:rPr>
              <a:t>CapCut</a:t>
            </a:r>
            <a:r>
              <a:rPr lang="en-US" sz="1600" dirty="0">
                <a:hlinkClick r:id="rId2" action="ppaction://hlinkfile"/>
              </a:rPr>
              <a:t> - Google Chrome 2025-08-09 09-16-25.mp4</a:t>
            </a:r>
            <a:endParaRPr lang="en-US" sz="1600" dirty="0"/>
          </a:p>
          <a:p>
            <a:pPr lvl="1"/>
            <a:r>
              <a:rPr lang="en-US" sz="1600" dirty="0">
                <a:hlinkClick r:id="rId3" action="ppaction://hlinkfile"/>
              </a:rPr>
              <a:t>Videos\3CapcutFinalVideo.mp4</a:t>
            </a: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581CA7-892D-4030-972A-C5A8BF66D3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9479" y="2300127"/>
            <a:ext cx="7931650" cy="446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96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07375-B01B-4457-9BE0-E7CD30351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0646"/>
          </a:xfrm>
        </p:spPr>
        <p:txBody>
          <a:bodyPr>
            <a:normAutofit fontScale="90000"/>
          </a:bodyPr>
          <a:lstStyle/>
          <a:p>
            <a:r>
              <a:rPr lang="en-US" dirty="0"/>
              <a:t>Lecture 01 Assignment 01 </a:t>
            </a:r>
            <a:br>
              <a:rPr lang="en-US" dirty="0"/>
            </a:br>
            <a:r>
              <a:rPr lang="en-US" b="1" dirty="0"/>
              <a:t>YouTube Automation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B44F0-9D89-4E00-9F44-99F57F54B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0432"/>
            <a:ext cx="10515600" cy="55685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Make a YouTube Shorts of Less Than 03 Minutes on These Topics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Great Muslim Leaders of ALL Time. In Case, You are Making Video on Prophet Muhammad S.A.W or His Companions, You Need To Hide their Faces.</a:t>
            </a:r>
          </a:p>
          <a:p>
            <a:pPr marL="0" indent="0">
              <a:buNone/>
            </a:pP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Any Video of Your Own Interest </a:t>
            </a:r>
          </a:p>
          <a:p>
            <a:pPr marL="0" indent="0">
              <a:buNone/>
            </a:pPr>
            <a:r>
              <a:rPr lang="en-US" dirty="0"/>
              <a:t>	Upload on Google Drive &amp; Submit it on </a:t>
            </a:r>
            <a:r>
              <a:rPr lang="en-US" dirty="0">
                <a:hlinkClick r:id="rId2"/>
              </a:rPr>
              <a:t>Google Drive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868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07375-B01B-4457-9BE0-E7CD30351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0646"/>
          </a:xfrm>
        </p:spPr>
        <p:txBody>
          <a:bodyPr>
            <a:normAutofit fontScale="90000"/>
          </a:bodyPr>
          <a:lstStyle/>
          <a:p>
            <a:r>
              <a:rPr lang="en-US" dirty="0"/>
              <a:t>Lecture 01 Assignment 01 </a:t>
            </a:r>
            <a:br>
              <a:rPr lang="en-US" dirty="0"/>
            </a:br>
            <a:r>
              <a:rPr lang="en-US" b="1" dirty="0"/>
              <a:t>YouTube Automation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B44F0-9D89-4E00-9F44-99F57F54B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0432"/>
            <a:ext cx="10515600" cy="55685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Make a YouTube Shorts of Less Than 03 Minutes on These Topics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</a:rPr>
              <a:t>Services Provided by </a:t>
            </a:r>
            <a:r>
              <a:rPr lang="en-US" dirty="0" err="1">
                <a:latin typeface="Times New Roman" panose="02020603050405020304" pitchFamily="18" charset="0"/>
              </a:rPr>
              <a:t>MJais</a:t>
            </a:r>
            <a:r>
              <a:rPr lang="en-US" dirty="0">
                <a:latin typeface="Times New Roman" panose="02020603050405020304" pitchFamily="18" charset="0"/>
              </a:rPr>
              <a:t> Software Consultancy  </a:t>
            </a:r>
          </a:p>
          <a:p>
            <a:pPr marL="457200" lvl="1" indent="0">
              <a:buNone/>
            </a:pPr>
            <a:r>
              <a:rPr lang="en-US" dirty="0">
                <a:latin typeface="Times New Roman" panose="02020603050405020304" pitchFamily="18" charset="0"/>
              </a:rPr>
              <a:t>	 Deals With</a:t>
            </a:r>
          </a:p>
          <a:p>
            <a:pPr marL="914400" lvl="2" indent="0">
              <a:buNone/>
            </a:pPr>
            <a:r>
              <a:rPr lang="en-US" dirty="0">
                <a:latin typeface="Times New Roman" panose="02020603050405020304" pitchFamily="18" charset="0"/>
              </a:rPr>
              <a:t>A) Websites &amp; Web Development Apps</a:t>
            </a:r>
          </a:p>
          <a:p>
            <a:pPr marL="914400" lvl="2" indent="0">
              <a:buNone/>
            </a:pPr>
            <a:r>
              <a:rPr lang="en-US" dirty="0">
                <a:latin typeface="Times New Roman" panose="02020603050405020304" pitchFamily="18" charset="0"/>
              </a:rPr>
              <a:t>B) Mobile Apps Development</a:t>
            </a:r>
          </a:p>
          <a:p>
            <a:pPr marL="914400" lvl="2" indent="0">
              <a:buNone/>
            </a:pPr>
            <a:r>
              <a:rPr lang="en-US" dirty="0">
                <a:latin typeface="Times New Roman" panose="02020603050405020304" pitchFamily="18" charset="0"/>
              </a:rPr>
              <a:t>C) Desktop Application Development</a:t>
            </a:r>
          </a:p>
          <a:p>
            <a:pPr marL="914400" lvl="2" indent="0">
              <a:buNone/>
            </a:pPr>
            <a:r>
              <a:rPr lang="en-US" dirty="0">
                <a:latin typeface="Times New Roman" panose="02020603050405020304" pitchFamily="18" charset="0"/>
              </a:rPr>
              <a:t>D) Digital Marketing</a:t>
            </a:r>
          </a:p>
          <a:p>
            <a:pPr marL="914400" lvl="2" indent="0">
              <a:buNone/>
            </a:pPr>
            <a:r>
              <a:rPr lang="en-US" dirty="0">
                <a:latin typeface="Times New Roman" panose="02020603050405020304" pitchFamily="18" charset="0"/>
              </a:rPr>
              <a:t>E) Content Writing</a:t>
            </a:r>
          </a:p>
          <a:p>
            <a:pPr marL="914400" lvl="2" indent="0">
              <a:buNone/>
            </a:pPr>
            <a:r>
              <a:rPr lang="en-US" dirty="0">
                <a:latin typeface="Times New Roman" panose="02020603050405020304" pitchFamily="18" charset="0"/>
              </a:rPr>
              <a:t>F) Artificial Intelligence</a:t>
            </a:r>
          </a:p>
          <a:p>
            <a:pPr marL="914400" lvl="2" indent="0">
              <a:buNone/>
            </a:pPr>
            <a:r>
              <a:rPr lang="en-US" dirty="0">
                <a:latin typeface="Times New Roman" panose="02020603050405020304" pitchFamily="18" charset="0"/>
              </a:rPr>
              <a:t>G) Search Engine Optimization</a:t>
            </a:r>
          </a:p>
          <a:p>
            <a:pPr marL="914400" lvl="2" indent="0">
              <a:buNone/>
            </a:pPr>
            <a:r>
              <a:rPr lang="en-US" dirty="0">
                <a:latin typeface="Times New Roman" panose="02020603050405020304" pitchFamily="18" charset="0"/>
              </a:rPr>
              <a:t>H) Crypto Currency</a:t>
            </a:r>
          </a:p>
          <a:p>
            <a:pPr marL="914400" lvl="2" indent="0">
              <a:buNone/>
            </a:pPr>
            <a:r>
              <a:rPr lang="en-US" dirty="0">
                <a:latin typeface="Times New Roman" panose="02020603050405020304" pitchFamily="18" charset="0"/>
              </a:rPr>
              <a:t>For More Details WhatsApp +92 332 5568674 or Email Maryam.jamil@mjaisco.com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Any Video of Your Own Interest </a:t>
            </a:r>
          </a:p>
          <a:p>
            <a:pPr marL="0" indent="0">
              <a:buNone/>
            </a:pPr>
            <a:r>
              <a:rPr lang="en-US" dirty="0"/>
              <a:t>	Upload on Google Drive &amp; Submit it on </a:t>
            </a:r>
            <a:r>
              <a:rPr lang="en-US" dirty="0">
                <a:hlinkClick r:id="rId2"/>
              </a:rPr>
              <a:t>Google Drive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543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570F7-D6C6-4166-A49D-073AA7923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Guidelines for YouTube Automation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10BD-B17D-4729-B9D4-8B1A5FF45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marR="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SEO Optimization – Key Areas to Learn: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Crafting effective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video titles and descriptions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Using relevant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video tags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Optimizing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video metadata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Understanding and improving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watch time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Increasing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viewer engagement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buNone/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491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046DE-85F7-4A66-9A27-341AE3BCF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Tribute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7ACDE-772A-4137-9961-B1A5A8DAE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886" y="1825625"/>
            <a:ext cx="7448764" cy="1092236"/>
          </a:xfrm>
        </p:spPr>
        <p:txBody>
          <a:bodyPr/>
          <a:lstStyle/>
          <a:p>
            <a:pPr lvl="6">
              <a:buFont typeface="Wingdings" panose="05000000000000000000" pitchFamily="2" charset="2"/>
              <a:buChar char="Ø"/>
            </a:pPr>
            <a:r>
              <a:rPr lang="en-US" sz="4400" dirty="0"/>
              <a:t>Fathers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809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570F7-D6C6-4166-A49D-073AA7923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Guidelines for YouTube Automation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10BD-B17D-4729-B9D4-8B1A5FF45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marR="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SEO Optimization – Key Areas to Learn: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Crafting effective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video titles and descriptions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1" indent="0">
              <a:buNone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Use clear, concise, and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keyword-rich titles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 make your video discoverable.</a:t>
            </a:r>
          </a:p>
          <a:p>
            <a:pPr marL="457200" lvl="1" indent="0">
              <a:buNone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Place the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main keyword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at the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beginning of the title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when possible.</a:t>
            </a:r>
          </a:p>
          <a:p>
            <a:pPr marL="457200" lvl="1" indent="0">
              <a:buNone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Keep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titles under 60 characters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 avoid being cut off in search results.</a:t>
            </a:r>
          </a:p>
          <a:p>
            <a:pPr marL="457200" lvl="1" indent="0">
              <a:buNone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Write descriptions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that are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 least 250 words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naturally including keywords.</a:t>
            </a:r>
          </a:p>
          <a:p>
            <a:pPr marL="457200" lvl="1" indent="0">
              <a:buNone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Add timestamps and links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 related content in the description.</a:t>
            </a:r>
          </a:p>
          <a:p>
            <a:pPr marL="457200" lvl="1" indent="0">
              <a:buNone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Always include a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call-to-action (CTA)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such as “Subscribe for more” or “Check out our playlist.”</a:t>
            </a:r>
          </a:p>
          <a:p>
            <a:pPr marL="0" marR="0" indent="0">
              <a:buNone/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823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62950-1F1C-42F6-B452-CC8257B5E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3"/>
            <a:ext cx="10515600" cy="369869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SEO Optimization – Key Areas to Learn: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3801A-0647-435F-B627-0B8C633AC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983"/>
            <a:ext cx="10515600" cy="657546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https://keywordtool.io/search/keywords/youtube/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54D08A-01CF-4840-B2A5-DA97E0833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430" y="941371"/>
            <a:ext cx="10664576" cy="599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62950-1F1C-42F6-B452-CC8257B5E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3"/>
            <a:ext cx="10515600" cy="369869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SEO Optimization – Key Areas to Learn: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3801A-0647-435F-B627-0B8C633AC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983"/>
            <a:ext cx="10515600" cy="657546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KEYWORD   </a:t>
            </a:r>
            <a:r>
              <a:rPr lang="en-US" b="1" u="sng" dirty="0"/>
              <a:t>human resource </a:t>
            </a:r>
            <a:r>
              <a:rPr lang="en-US" b="1" u="sng" dirty="0" err="1"/>
              <a:t>saas</a:t>
            </a:r>
            <a:r>
              <a:rPr lang="en-US" b="1" u="sng" dirty="0"/>
              <a:t> software</a:t>
            </a:r>
            <a:r>
              <a:rPr lang="en-US" b="1" dirty="0"/>
              <a:t>          </a:t>
            </a:r>
            <a:r>
              <a:rPr lang="en-US" b="0" i="0" dirty="0">
                <a:solidFill>
                  <a:srgbClr val="444444"/>
                </a:solidFill>
                <a:effectLst/>
                <a:latin typeface="system-ui"/>
              </a:rPr>
              <a:t>Total Keywords </a:t>
            </a:r>
            <a:r>
              <a:rPr lang="en-US" b="1" i="0" dirty="0">
                <a:solidFill>
                  <a:srgbClr val="444444"/>
                </a:solidFill>
                <a:effectLst/>
                <a:latin typeface="system-ui"/>
              </a:rPr>
              <a:t>24</a:t>
            </a:r>
          </a:p>
          <a:p>
            <a:endParaRPr lang="en-US" b="1" u="sng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BB3A79-BD80-46DC-948A-17744C9EF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935" y="942975"/>
            <a:ext cx="11135474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88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62950-1F1C-42F6-B452-CC8257B5E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3"/>
            <a:ext cx="10515600" cy="369869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SEO Optimization – Key Areas to Learn: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3801A-0647-435F-B627-0B8C633AC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983"/>
            <a:ext cx="10515600" cy="657546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KEYWORD   </a:t>
            </a:r>
            <a:r>
              <a:rPr lang="en-US" b="1" u="sng" dirty="0"/>
              <a:t>human resource </a:t>
            </a:r>
            <a:r>
              <a:rPr lang="en-US" b="1" u="sng" dirty="0" err="1"/>
              <a:t>saas</a:t>
            </a:r>
            <a:r>
              <a:rPr lang="en-US" b="1" u="sng" dirty="0"/>
              <a:t> software</a:t>
            </a:r>
            <a:r>
              <a:rPr lang="en-US" b="1" dirty="0"/>
              <a:t> </a:t>
            </a:r>
            <a:r>
              <a:rPr lang="en-US" b="0" i="0" dirty="0">
                <a:solidFill>
                  <a:srgbClr val="444444"/>
                </a:solidFill>
                <a:effectLst/>
                <a:latin typeface="system-ui"/>
              </a:rPr>
              <a:t>Total Questions </a:t>
            </a:r>
            <a:r>
              <a:rPr lang="en-US" b="1" i="0" dirty="0">
                <a:solidFill>
                  <a:srgbClr val="444444"/>
                </a:solidFill>
                <a:effectLst/>
                <a:latin typeface="system-ui"/>
              </a:rPr>
              <a:t>7</a:t>
            </a:r>
          </a:p>
          <a:p>
            <a:pPr algn="l"/>
            <a:endParaRPr lang="en-US" b="1" i="0" dirty="0">
              <a:solidFill>
                <a:srgbClr val="444444"/>
              </a:solidFill>
              <a:effectLst/>
              <a:latin typeface="system-ui"/>
            </a:endParaRPr>
          </a:p>
          <a:p>
            <a:endParaRPr lang="en-US" b="1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23F390-7931-4CC5-87A4-B4C09C236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496" y="1074934"/>
            <a:ext cx="11106365" cy="578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80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570F7-D6C6-4166-A49D-073AA7923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742"/>
            <a:ext cx="10515600" cy="578296"/>
          </a:xfrm>
        </p:spPr>
        <p:txBody>
          <a:bodyPr>
            <a:normAutofit fontScale="90000"/>
          </a:bodyPr>
          <a:lstStyle/>
          <a:p>
            <a:r>
              <a:rPr lang="en-US" dirty="0"/>
              <a:t>Guidelines for YouTube Automation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10BD-B17D-4729-B9D4-8B1A5FF45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1658"/>
            <a:ext cx="10515600" cy="5815173"/>
          </a:xfrm>
        </p:spPr>
        <p:txBody>
          <a:bodyPr>
            <a:noAutofit/>
          </a:bodyPr>
          <a:lstStyle/>
          <a:p>
            <a:pPr marL="114300" marR="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SEO Optimization – Key Areas to Learn: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Using relevant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video tags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1" indent="0">
              <a:buNone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 Your Main Keyword First 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Example: If your video is about YouTube SEO tips, the first tag should be "YouTube SEO".</a:t>
            </a:r>
          </a:p>
          <a:p>
            <a:pPr marL="457200" lvl="1" indent="0">
              <a:buNone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Include Long-Tail Keywords 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Add variations and phrases people might search for. Example: "YouTube SEO optimization 2025", "rank YouTube videos fast".</a:t>
            </a:r>
          </a:p>
          <a:p>
            <a:pPr marL="457200" lvl="1" indent="0">
              <a:buNone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Add Synonyms &amp; Related Topics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Think about how viewers describe the same idea differently.</a:t>
            </a:r>
          </a:p>
          <a:p>
            <a:pPr marL="457200" lvl="1" indent="0">
              <a:buNone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Example: "video ranking", "YouTube algorithm tricks".</a:t>
            </a:r>
          </a:p>
          <a:p>
            <a:pPr marL="457200" lvl="1" indent="0">
              <a:buNone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Match Tags With Title &amp; Description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Consistency across title, description, and tags strengthens SEO signals. Use Broad + Specific Mix</a:t>
            </a:r>
          </a:p>
          <a:p>
            <a:pPr marL="457200" lvl="1" indent="0">
              <a:buNone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Broad tag: "SEO“ Specific tag: "YouTube SEO tutorial for beginners"</a:t>
            </a:r>
          </a:p>
          <a:p>
            <a:pPr marL="457200" lvl="1" indent="0">
              <a:buNone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Check Competitors’ Tags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Tools like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TubeBuddy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or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VidIQ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reveal which tags high-ranking videos use.</a:t>
            </a:r>
          </a:p>
          <a:p>
            <a:pPr marL="0" marR="0" indent="0">
              <a:buNone/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707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570F7-D6C6-4166-A49D-073AA7923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742"/>
            <a:ext cx="10515600" cy="578296"/>
          </a:xfrm>
        </p:spPr>
        <p:txBody>
          <a:bodyPr>
            <a:normAutofit fontScale="90000"/>
          </a:bodyPr>
          <a:lstStyle/>
          <a:p>
            <a:r>
              <a:rPr lang="en-US" dirty="0"/>
              <a:t>Guidelines for YouTube Automation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10BD-B17D-4729-B9D4-8B1A5FF45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1658"/>
            <a:ext cx="10515600" cy="5815173"/>
          </a:xfrm>
        </p:spPr>
        <p:txBody>
          <a:bodyPr>
            <a:noAutofit/>
          </a:bodyPr>
          <a:lstStyle/>
          <a:p>
            <a:pPr marL="114300" marR="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SEO Optimization – Key Areas to Learn: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Optimizing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Video Metadata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1" indent="0">
              <a:buNone/>
              <a:tabLst>
                <a:tab pos="457200" algn="l"/>
              </a:tabLst>
            </a:pP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Metadata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is the behind-the-scenes information YouTube uses to understand your video and rank it. Properly optimizing it improves visibility.</a:t>
            </a:r>
          </a:p>
          <a:p>
            <a:pPr marL="457200" lvl="1" indent="0">
              <a:buNone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Title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Include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target keywords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naturally and make it compelling.</a:t>
            </a:r>
          </a:p>
          <a:p>
            <a:pPr marL="457200" lvl="1" indent="0">
              <a:buNone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Description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Write a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keyword-rich, detailed summary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(at least 250 words). Add links, CTAs, and timestamps.</a:t>
            </a:r>
          </a:p>
          <a:p>
            <a:pPr marL="457200" lvl="1" indent="0">
              <a:buNone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Tags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Use a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mix of broad and specific keywords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help YouTube categorize your content.</a:t>
            </a:r>
          </a:p>
          <a:p>
            <a:pPr marL="457200" lvl="1" indent="0">
              <a:buNone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Thumbnail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Create a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custom, eye-catching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thumbnail with readable text.</a:t>
            </a:r>
          </a:p>
          <a:p>
            <a:pPr marL="457200" lvl="1" indent="0">
              <a:buNone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Category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Choose the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most relevant category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 improve recommendations.</a:t>
            </a:r>
          </a:p>
          <a:p>
            <a:pPr marL="457200" lvl="1" indent="0">
              <a:buNone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Subtitles &amp; Captions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Add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accurate captions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for accessibility and better SEO.</a:t>
            </a:r>
          </a:p>
          <a:p>
            <a:pPr marL="457200" lvl="1" indent="0">
              <a:buNone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File Name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Name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your video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file with keywords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before uploading (e.g., youtube_seo_tips.mp4).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2581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570F7-D6C6-4166-A49D-073AA7923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742"/>
            <a:ext cx="10515600" cy="578296"/>
          </a:xfrm>
        </p:spPr>
        <p:txBody>
          <a:bodyPr>
            <a:normAutofit fontScale="90000"/>
          </a:bodyPr>
          <a:lstStyle/>
          <a:p>
            <a:r>
              <a:rPr lang="en-US" dirty="0"/>
              <a:t>Guidelines for YouTube Automation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10BD-B17D-4729-B9D4-8B1A5FF45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1658"/>
            <a:ext cx="10515600" cy="5943600"/>
          </a:xfrm>
        </p:spPr>
        <p:txBody>
          <a:bodyPr>
            <a:noAutofit/>
          </a:bodyPr>
          <a:lstStyle/>
          <a:p>
            <a:pPr marL="114300" marR="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SEO Optimization – Key Areas to Learn: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Understanding and improving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Watch Time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1" indent="0">
              <a:buNone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Watch time is one of the most important ranking factors on YouTube. It measures how long viewers actually stay on your videos and channel. </a:t>
            </a:r>
          </a:p>
          <a:p>
            <a:pPr marL="457200" lvl="1" indent="0">
              <a:buNone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Create Strong Hooks (First 15 Seconds Matter)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Start with an engaging intro that tells viewers what they’ll get.</a:t>
            </a:r>
          </a:p>
          <a:p>
            <a:pPr marL="457200" lvl="1" indent="0">
              <a:buNone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Structure Content Clearly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 chapters, storytelling, or step-by-step teaching to keep viewers following along.</a:t>
            </a:r>
          </a:p>
          <a:p>
            <a:pPr marL="457200" lvl="1" indent="0">
              <a:buNone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Avoid Drop-Off Points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Cut unnecessary pauses, filler, or long intros. Keep content tight and valuable.</a:t>
            </a:r>
          </a:p>
          <a:p>
            <a:pPr marL="457200" lvl="1" indent="0">
              <a:buNone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 Playlists to Boost Session Time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Group related videos in playlists so viewers continue watching.</a:t>
            </a:r>
          </a:p>
          <a:p>
            <a:pPr marL="457200" lvl="1" indent="0">
              <a:buNone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Encourage End-Screen &amp; Card Clicks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Add links to related videos at the end to extend viewing sessions.</a:t>
            </a:r>
          </a:p>
          <a:p>
            <a:pPr marL="457200" lvl="1" indent="0">
              <a:buNone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Analyze Audience Retention Graph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 YouTube Analytics to see where viewers drop off and refine future videos.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6419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62950-1F1C-42F6-B452-CC8257B5E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3"/>
            <a:ext cx="10515600" cy="369869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SEO Optimization – Key Areas to Learn: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3801A-0647-435F-B627-0B8C633AC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2612"/>
            <a:ext cx="10515600" cy="657546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Understanding and improving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Watch Time</a:t>
            </a:r>
            <a:endParaRPr lang="en-US" b="1" i="0" dirty="0">
              <a:solidFill>
                <a:srgbClr val="444444"/>
              </a:solidFill>
              <a:effectLst/>
              <a:latin typeface="system-ui"/>
            </a:endParaRPr>
          </a:p>
          <a:p>
            <a:pPr algn="l"/>
            <a:endParaRPr lang="en-US" b="1" i="0" dirty="0">
              <a:solidFill>
                <a:srgbClr val="444444"/>
              </a:solidFill>
              <a:effectLst/>
              <a:latin typeface="system-ui"/>
            </a:endParaRPr>
          </a:p>
          <a:p>
            <a:endParaRPr lang="en-US" b="1" u="sng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46DCF2-B14D-4453-BACC-59EC6DE68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503" y="973475"/>
            <a:ext cx="11071261" cy="585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169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62950-1F1C-42F6-B452-CC8257B5E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3"/>
            <a:ext cx="10515600" cy="369869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SEO Optimization – Key Areas to Learn: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3801A-0647-435F-B627-0B8C633AC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2612"/>
            <a:ext cx="10515600" cy="657546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Understanding and improving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Watch Time</a:t>
            </a:r>
            <a:endParaRPr lang="en-US" b="1" i="0" dirty="0">
              <a:solidFill>
                <a:srgbClr val="444444"/>
              </a:solidFill>
              <a:effectLst/>
              <a:latin typeface="system-ui"/>
            </a:endParaRPr>
          </a:p>
          <a:p>
            <a:pPr algn="l"/>
            <a:endParaRPr lang="en-US" b="1" i="0" dirty="0">
              <a:solidFill>
                <a:srgbClr val="444444"/>
              </a:solidFill>
              <a:effectLst/>
              <a:latin typeface="system-ui"/>
            </a:endParaRPr>
          </a:p>
          <a:p>
            <a:endParaRPr lang="en-US" b="1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FB2F16-2724-45B7-AB0A-6A995FCDD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400" y="942974"/>
            <a:ext cx="11152600" cy="591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984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570F7-D6C6-4166-A49D-073AA7923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742"/>
            <a:ext cx="10515600" cy="578296"/>
          </a:xfrm>
        </p:spPr>
        <p:txBody>
          <a:bodyPr>
            <a:normAutofit fontScale="90000"/>
          </a:bodyPr>
          <a:lstStyle/>
          <a:p>
            <a:r>
              <a:rPr lang="en-US" dirty="0"/>
              <a:t>Guidelines for YouTube Automation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10BD-B17D-4729-B9D4-8B1A5FF45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1658"/>
            <a:ext cx="10515600" cy="5943600"/>
          </a:xfrm>
        </p:spPr>
        <p:txBody>
          <a:bodyPr>
            <a:noAutofit/>
          </a:bodyPr>
          <a:lstStyle/>
          <a:p>
            <a:pPr marL="114300" marR="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SEO Optimization – Key Areas to Learn: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Increasing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viewer engagement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1" indent="0">
              <a:buNone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Viewer engagement signals to YouTube that your content is valuable, which boosts rankings and recommendations.</a:t>
            </a:r>
          </a:p>
          <a:p>
            <a:pPr marL="457200" lvl="1" indent="0">
              <a:buNone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Encourage Likes, Comments &amp; Shares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Add CTAs within your video: “Drop your thoughts in the comments” or “Hit like if this helped you.”</a:t>
            </a:r>
          </a:p>
          <a:p>
            <a:pPr marL="457200" lvl="1" indent="0">
              <a:buNone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 Community Posts &amp; Polls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Keep your audience engaged outside of videos by using YouTube’s community tab.</a:t>
            </a:r>
          </a:p>
          <a:p>
            <a:pPr marL="457200" lvl="1" indent="0">
              <a:buNone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Reply to Comments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Engage in meaningful conversations to build trust and loyalty.</a:t>
            </a:r>
          </a:p>
          <a:p>
            <a:pPr marL="457200" lvl="1" indent="0">
              <a:buNone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Create Interactive Content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Ask questions, encourage challenges, or invite audience participation.</a:t>
            </a:r>
          </a:p>
          <a:p>
            <a:pPr marL="457200" lvl="1" indent="0">
              <a:buNone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 End Screens &amp; Cards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Drive viewers to other videos, playlists, or your subscribe button.</a:t>
            </a:r>
          </a:p>
          <a:p>
            <a:pPr marL="457200" lvl="1" indent="0">
              <a:buNone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Consistency Builds Engagement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Upload regularly so your audience knows when to expect new content.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380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1358D-96E7-4EF6-8927-58F29A37B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this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D733A-4064-44A3-8809-4D1C7DF9F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046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Who Can Join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Anyone Above Age of 12 Years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Who can Read and Write </a:t>
            </a:r>
          </a:p>
          <a:p>
            <a:pPr marL="457200" lvl="1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Cost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Free Course in Case You will Do 3 Months Internship after Course Completion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Otherwise 	Student Fees : Rs. 5,000 /-	Others : Rs. 8,000 /-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4353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62950-1F1C-42F6-B452-CC8257B5E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3"/>
            <a:ext cx="10515600" cy="369869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SEO Optimization – Key Areas to Learn: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3801A-0647-435F-B627-0B8C633AC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2612"/>
            <a:ext cx="10515600" cy="657546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Increasing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viewer engagement       POLLS</a:t>
            </a:r>
            <a:endParaRPr lang="en-US" b="1" i="0" dirty="0">
              <a:solidFill>
                <a:srgbClr val="444444"/>
              </a:solidFill>
              <a:effectLst/>
              <a:latin typeface="system-ui"/>
            </a:endParaRPr>
          </a:p>
          <a:p>
            <a:pPr algn="l"/>
            <a:endParaRPr lang="en-US" b="1" i="0" dirty="0">
              <a:solidFill>
                <a:srgbClr val="444444"/>
              </a:solidFill>
              <a:effectLst/>
              <a:latin typeface="system-ui"/>
            </a:endParaRPr>
          </a:p>
          <a:p>
            <a:endParaRPr lang="en-US" b="1" u="sng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56CDF5-CF91-4CB1-9C8D-EFB273395A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33" t="39970" r="26549" b="15780"/>
          <a:stretch/>
        </p:blipFill>
        <p:spPr>
          <a:xfrm>
            <a:off x="838199" y="1068511"/>
            <a:ext cx="11234575" cy="568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675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570F7-D6C6-4166-A49D-073AA7923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Guidelines for YouTube Automation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10BD-B17D-4729-B9D4-8B1A5FF45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" marR="0" indent="-285750">
              <a:buFont typeface="Wingdings" panose="05000000000000000000" pitchFamily="2" charset="2"/>
              <a:buChar char="Ø"/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Steps to Achieve Better Results: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Conduct thorough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YouTube keyword research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Publish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high-retention videos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that keep viewers watching</a:t>
            </a:r>
          </a:p>
          <a:p>
            <a:pPr lvl="1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Set up effective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YouTube video automation systems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Actively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promote your videos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across platforms</a:t>
            </a:r>
          </a:p>
          <a:p>
            <a:pPr marL="0" marR="0" indent="0">
              <a:buNone/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2418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570F7-D6C6-4166-A49D-073AA7923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742"/>
            <a:ext cx="10515600" cy="578296"/>
          </a:xfrm>
        </p:spPr>
        <p:txBody>
          <a:bodyPr>
            <a:normAutofit fontScale="90000"/>
          </a:bodyPr>
          <a:lstStyle/>
          <a:p>
            <a:r>
              <a:rPr lang="en-US" dirty="0"/>
              <a:t>Guidelines for YouTube Automation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10BD-B17D-4729-B9D4-8B1A5FF45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1658"/>
            <a:ext cx="10515600" cy="5943600"/>
          </a:xfrm>
        </p:spPr>
        <p:txBody>
          <a:bodyPr>
            <a:noAutofit/>
          </a:bodyPr>
          <a:lstStyle/>
          <a:p>
            <a:pPr marL="114300" marR="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Steps to Achieve Better Results: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Conduct thorough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YouTube keyword research </a:t>
            </a:r>
          </a:p>
          <a:p>
            <a:pPr marL="457200" lvl="1" indent="0">
              <a:buNone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 YouTube’s Search Bar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Start typing keywords and note the auto-suggestions. These reflect real user queries.</a:t>
            </a:r>
          </a:p>
          <a:p>
            <a:pPr marL="457200" lvl="1" indent="0">
              <a:buNone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Analyze Competitors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Check the titles, tags, and descriptions of top-ranking videos in your niche.</a:t>
            </a:r>
          </a:p>
          <a:p>
            <a:pPr marL="457200" lvl="1" indent="0">
              <a:buNone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Leverage Tools for Deeper Insights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 tools like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TubeBuddy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VidIQ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or Google Trends to find high-volume, low-competition keywords.</a:t>
            </a:r>
          </a:p>
          <a:p>
            <a:pPr marL="457200" lvl="1" indent="0">
              <a:buNone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Focus on Long-Tail Keywords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Target specific phrases (e.g., “how to grow a YouTube channel fast in 2025”) instead of broad terms (“YouTube growth”).</a:t>
            </a:r>
          </a:p>
          <a:p>
            <a:pPr marL="457200" lvl="1" indent="0">
              <a:buNone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Check Audience Intent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Ensure keywords align with what your audience actually wants to learn or watch.</a:t>
            </a:r>
          </a:p>
          <a:p>
            <a:pPr marL="457200" lvl="1" indent="0">
              <a:buNone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Incorporate Keywords Naturally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 them in your title, description, tags, and even spoken within your video for better indexing.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2704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62950-1F1C-42F6-B452-CC8257B5E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3"/>
            <a:ext cx="10515600" cy="369869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Steps to Achieve Better Results: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3801A-0647-435F-B627-0B8C633AC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2612"/>
            <a:ext cx="10515600" cy="657546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 YouTube’s Search Bar</a:t>
            </a:r>
            <a:endParaRPr lang="en-US" b="1" i="0" dirty="0">
              <a:solidFill>
                <a:srgbClr val="444444"/>
              </a:solidFill>
              <a:effectLst/>
              <a:latin typeface="system-ui"/>
            </a:endParaRPr>
          </a:p>
          <a:p>
            <a:pPr algn="l"/>
            <a:endParaRPr lang="en-US" b="1" i="0" dirty="0">
              <a:solidFill>
                <a:srgbClr val="444444"/>
              </a:solidFill>
              <a:effectLst/>
              <a:latin typeface="system-ui"/>
            </a:endParaRPr>
          </a:p>
          <a:p>
            <a:endParaRPr lang="en-US" b="1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EB1824-C44C-468B-9547-1E118120A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245" y="1063375"/>
            <a:ext cx="10886326" cy="579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294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570F7-D6C6-4166-A49D-073AA7923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742"/>
            <a:ext cx="10515600" cy="578296"/>
          </a:xfrm>
        </p:spPr>
        <p:txBody>
          <a:bodyPr>
            <a:normAutofit fontScale="90000"/>
          </a:bodyPr>
          <a:lstStyle/>
          <a:p>
            <a:r>
              <a:rPr lang="en-US" dirty="0"/>
              <a:t>Guidelines for YouTube Automation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10BD-B17D-4729-B9D4-8B1A5FF45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1658"/>
            <a:ext cx="10515600" cy="5943600"/>
          </a:xfrm>
        </p:spPr>
        <p:txBody>
          <a:bodyPr>
            <a:noAutofit/>
          </a:bodyPr>
          <a:lstStyle/>
          <a:p>
            <a:pPr marL="114300" marR="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Steps to Achieve Better Results: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Publish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high-retention videos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that keep viewers watching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457200" lvl="1" indent="0">
              <a:buNone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Hook Viewers Immediately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Grab attention in the first 10–15 seconds with a promise of value.</a:t>
            </a:r>
          </a:p>
          <a:p>
            <a:pPr marL="457200" lvl="1" indent="0">
              <a:buNone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Deliver Value Quickly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Avoid long intros get straight to the point to keep viewers interested.</a:t>
            </a:r>
          </a:p>
          <a:p>
            <a:pPr marL="457200" lvl="1" indent="0">
              <a:buNone/>
              <a:tabLst>
                <a:tab pos="457200" algn="l"/>
              </a:tabLst>
            </a:pP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Use Storytelling &amp; Structure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Organize your content into clear sections, using storytelling or tutorials that flow logically.</a:t>
            </a:r>
          </a:p>
          <a:p>
            <a:pPr marL="457200" lvl="1" indent="0">
              <a:buNone/>
              <a:tabLst>
                <a:tab pos="457200" algn="l"/>
              </a:tabLst>
            </a:pP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Visual &amp; Audio Engagement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 dynamic editing, graphics, captions, and background music to avoid monotony.</a:t>
            </a:r>
          </a:p>
          <a:p>
            <a:pPr marL="457200" lvl="1" indent="0">
              <a:buNone/>
              <a:tabLst>
                <a:tab pos="457200" algn="l"/>
              </a:tabLst>
            </a:pP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Tease What’s Coming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Drop hints about what’s later in the video to keep curiosity alive.</a:t>
            </a:r>
          </a:p>
          <a:p>
            <a:pPr marL="457200" lvl="1" indent="0">
              <a:buNone/>
              <a:tabLst>
                <a:tab pos="457200" algn="l"/>
              </a:tabLst>
            </a:pP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Optimize Video Length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Longer videos often rank better, but only if they maintain quality and engagement throughout.</a:t>
            </a:r>
          </a:p>
          <a:p>
            <a:pPr marL="457200" lvl="1" indent="0">
              <a:buNone/>
              <a:tabLst>
                <a:tab pos="457200" algn="l"/>
              </a:tabLst>
            </a:pP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Analyze Audience Retention Graphs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 YouTube Analytics to identify drop-off points and improve future videos.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1242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62950-1F1C-42F6-B452-CC8257B5E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3"/>
            <a:ext cx="10515600" cy="369869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Steps to Achieve Better Results: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3801A-0647-435F-B627-0B8C633AC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2612"/>
            <a:ext cx="10515600" cy="657546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Analyze Audience Retention Graphs</a:t>
            </a:r>
            <a:endParaRPr lang="en-US" b="1" i="0" dirty="0">
              <a:solidFill>
                <a:srgbClr val="444444"/>
              </a:solidFill>
              <a:effectLst/>
              <a:latin typeface="system-ui"/>
            </a:endParaRPr>
          </a:p>
          <a:p>
            <a:pPr algn="l"/>
            <a:endParaRPr lang="en-US" b="1" i="0" dirty="0">
              <a:solidFill>
                <a:srgbClr val="444444"/>
              </a:solidFill>
              <a:effectLst/>
              <a:latin typeface="system-ui"/>
            </a:endParaRPr>
          </a:p>
          <a:p>
            <a:endParaRPr lang="en-US" b="1" u="sng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1F5C2A-4389-4FCB-AEBC-1C3DE3B8F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770" y="1086492"/>
            <a:ext cx="11065267" cy="577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9668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570F7-D6C6-4166-A49D-073AA7923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742"/>
            <a:ext cx="10515600" cy="578296"/>
          </a:xfrm>
        </p:spPr>
        <p:txBody>
          <a:bodyPr>
            <a:normAutofit fontScale="90000"/>
          </a:bodyPr>
          <a:lstStyle/>
          <a:p>
            <a:r>
              <a:rPr lang="en-US" dirty="0"/>
              <a:t>Guidelines for YouTube Automation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10BD-B17D-4729-B9D4-8B1A5FF45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1658"/>
            <a:ext cx="10515600" cy="5943600"/>
          </a:xfrm>
        </p:spPr>
        <p:txBody>
          <a:bodyPr>
            <a:noAutofit/>
          </a:bodyPr>
          <a:lstStyle/>
          <a:p>
            <a:pPr marL="114300" marR="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Steps to Achieve Better Results: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Set up effective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YouTube video automation systems</a:t>
            </a:r>
          </a:p>
          <a:p>
            <a:pPr marL="457200" lvl="1" indent="0">
              <a:buNone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Automate Upload Scheduling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 YouTube Studio to schedule uploads at peak times for your audience.</a:t>
            </a:r>
          </a:p>
          <a:p>
            <a:pPr marL="457200" lvl="1" indent="0">
              <a:buNone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Template-Based Descriptions &amp; Tags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Create reusable templates with links, CTAs, and keywords to save time.</a:t>
            </a:r>
          </a:p>
          <a:p>
            <a:pPr marL="457200" lvl="1" indent="0">
              <a:buNone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 Playlists &amp; Auto-Add Rules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Automate adding new videos to playlists based on keywords or titles.</a:t>
            </a:r>
          </a:p>
          <a:p>
            <a:pPr marL="457200" lvl="1" indent="0">
              <a:buNone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Leverage Social Media Automation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 tools like Buffer, Zapier, or Hootsuite to auto-share videos across platforms.</a:t>
            </a:r>
          </a:p>
          <a:p>
            <a:pPr marL="457200" lvl="1" indent="0">
              <a:buNone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End Screens &amp; Cards Automation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Set default end screens/cards to direct viewers to your best content.</a:t>
            </a:r>
          </a:p>
          <a:p>
            <a:pPr marL="457200" lvl="1" indent="0">
              <a:buNone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Analytics &amp; Reporting Automation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TubeBuddy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VidIQ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or Google Data Studio to generate automated performance reports.</a:t>
            </a:r>
          </a:p>
          <a:p>
            <a:pPr marL="457200" lvl="1" indent="0">
              <a:buNone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Content Workflow Automation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 project management tools (Trello, Notion, Asana) with automation to streamline video production.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8942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570F7-D6C6-4166-A49D-073AA7923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742"/>
            <a:ext cx="10515600" cy="578296"/>
          </a:xfrm>
        </p:spPr>
        <p:txBody>
          <a:bodyPr>
            <a:normAutofit fontScale="90000"/>
          </a:bodyPr>
          <a:lstStyle/>
          <a:p>
            <a:r>
              <a:rPr lang="en-US" dirty="0"/>
              <a:t>Guidelines for YouTube Automation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10BD-B17D-4729-B9D4-8B1A5FF45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1658"/>
            <a:ext cx="10515600" cy="5943600"/>
          </a:xfrm>
        </p:spPr>
        <p:txBody>
          <a:bodyPr>
            <a:noAutofit/>
          </a:bodyPr>
          <a:lstStyle/>
          <a:p>
            <a:pPr marL="114300" marR="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Steps to Achieve Better Results: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Actively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promote your videos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across platforms</a:t>
            </a:r>
            <a:endParaRPr lang="en-U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1" indent="0">
              <a:buNone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Leverage Social Media Channels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Share videos on Facebook, Instagram, LinkedIn,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TikTok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and Twitter/X with tailored captions.</a:t>
            </a:r>
          </a:p>
          <a:p>
            <a:pPr marL="457200" lvl="1" indent="0">
              <a:buNone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Embed Videos on Websites &amp; Blogs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Add your videos to relevant blog posts or your website for extra SEO value.</a:t>
            </a:r>
          </a:p>
          <a:p>
            <a:pPr marL="457200" lvl="1" indent="0">
              <a:buNone/>
              <a:tabLst>
                <a:tab pos="457200" algn="l"/>
              </a:tabLst>
            </a:pP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Email Marketing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Send video updates to your mailing list with catchy subject lines and thumbnails.</a:t>
            </a:r>
          </a:p>
          <a:p>
            <a:pPr marL="457200" lvl="1" indent="0">
              <a:buNone/>
              <a:tabLst>
                <a:tab pos="457200" algn="l"/>
              </a:tabLst>
            </a:pP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Collaborations &amp; Cross-Promotion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Partner with influencers, creators, or brands in your niche to expand reach.</a:t>
            </a:r>
          </a:p>
          <a:p>
            <a:pPr marL="457200" lvl="1" indent="0">
              <a:buNone/>
              <a:tabLst>
                <a:tab pos="457200" algn="l"/>
              </a:tabLst>
            </a:pP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Community Engagement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Share in relevant groups, forums, or subreddits (without spamming) where your audience hangs out.</a:t>
            </a:r>
          </a:p>
          <a:p>
            <a:pPr marL="457200" lvl="1" indent="0">
              <a:buNone/>
              <a:tabLst>
                <a:tab pos="457200" algn="l"/>
              </a:tabLst>
            </a:pP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Repurpose Content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Convert videos into shorts, reels, or infographics to maximize reach across different platforms.</a:t>
            </a:r>
          </a:p>
          <a:p>
            <a:pPr marL="457200" lvl="1" indent="0">
              <a:buNone/>
              <a:tabLst>
                <a:tab pos="457200" algn="l"/>
              </a:tabLst>
            </a:pP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Paid Promotion (Optional)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 YouTube Ads or boosted posts on social media to accelerate growth.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3062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07375-B01B-4457-9BE0-E7CD30351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0646"/>
          </a:xfrm>
        </p:spPr>
        <p:txBody>
          <a:bodyPr>
            <a:normAutofit fontScale="90000"/>
          </a:bodyPr>
          <a:lstStyle/>
          <a:p>
            <a:r>
              <a:rPr lang="en-US" dirty="0"/>
              <a:t>Lecture 01 Assignment 02 </a:t>
            </a:r>
            <a:br>
              <a:rPr lang="en-US" dirty="0"/>
            </a:br>
            <a:r>
              <a:rPr lang="en-US" b="1" dirty="0"/>
              <a:t>YouTube Automation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B44F0-9D89-4E00-9F44-99F57F54B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0432"/>
            <a:ext cx="10515600" cy="55685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Come up with 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YouTube channel name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Design a banner and logo for it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Write the channel’s ‘About Us’ section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Create 2 YouTube Shorts scripts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1 full video script (under 5 minutes)</a:t>
            </a:r>
          </a:p>
          <a:p>
            <a:pPr marL="0" indent="0">
              <a:buNone/>
            </a:pP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Any Video of Your Own Interest </a:t>
            </a:r>
          </a:p>
          <a:p>
            <a:pPr marL="0" indent="0">
              <a:buNone/>
            </a:pPr>
            <a:r>
              <a:rPr lang="en-US" dirty="0"/>
              <a:t>	Upload on Google Drive &amp; Submit it on </a:t>
            </a:r>
            <a:r>
              <a:rPr lang="en-US" dirty="0">
                <a:hlinkClick r:id="rId2"/>
              </a:rPr>
              <a:t>Google Drive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9113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0AE805-2D5F-40EF-9269-5A6BC66A1F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3" y="832207"/>
            <a:ext cx="12090254" cy="4510355"/>
          </a:xfrm>
        </p:spPr>
      </p:pic>
    </p:spTree>
    <p:extLst>
      <p:ext uri="{BB962C8B-B14F-4D97-AF65-F5344CB8AC3E}">
        <p14:creationId xmlns:p14="http://schemas.microsoft.com/office/powerpoint/2010/main" val="3919208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E7D90-D4FA-48B4-A2A2-6BCD6FC64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Software Development &amp; Project Management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40CC2-9AAC-474C-BF7B-70BCF132E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9623"/>
            <a:ext cx="10515600" cy="4726112"/>
          </a:xfrm>
        </p:spPr>
        <p:txBody>
          <a:bodyPr>
            <a:normAutofit/>
          </a:bodyPr>
          <a:lstStyle/>
          <a:p>
            <a:r>
              <a:rPr lang="en-US" sz="2400" b="1" dirty="0"/>
              <a:t>In today’s age of technology and digital media, staying ahead means adapting to new technologies and embracing evolving trends.</a:t>
            </a:r>
            <a:br>
              <a:rPr lang="en-US" sz="2400" dirty="0"/>
            </a:br>
            <a:r>
              <a:rPr lang="en-US" sz="2400" dirty="0"/>
              <a:t>This course is designed to equip you with the essential skills needed to thrive in the modern digital world.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Not only will it </a:t>
            </a:r>
            <a:r>
              <a:rPr lang="en-US" sz="2400" b="1" dirty="0"/>
              <a:t>enhance your personal and professional brand</a:t>
            </a:r>
            <a:r>
              <a:rPr lang="en-US" sz="2400" dirty="0"/>
              <a:t>, but it will also prepare you for real-world opportunities.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/>
              <a:t>Upon completion, you'll receive:</a:t>
            </a:r>
            <a:br>
              <a:rPr lang="en-US" sz="2400" dirty="0"/>
            </a:br>
            <a:r>
              <a:rPr lang="en-US" sz="2400" dirty="0"/>
              <a:t>✅ A Course Completion Certificate</a:t>
            </a:r>
            <a:br>
              <a:rPr lang="en-US" sz="2400" dirty="0"/>
            </a:br>
            <a:r>
              <a:rPr lang="en-US" sz="2400" dirty="0"/>
              <a:t>✅ A 3-Month Internship</a:t>
            </a:r>
            <a:br>
              <a:rPr lang="en-US" sz="2400" dirty="0"/>
            </a:br>
            <a:r>
              <a:rPr lang="en-US" sz="2400" dirty="0"/>
              <a:t>✅ An Entry-Level Job Placement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5497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52A77-B01E-4C59-8BDD-BD092549D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2088"/>
            <a:ext cx="10515600" cy="21267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highlight>
                  <a:srgbClr val="FFFF00"/>
                </a:highlight>
              </a:rPr>
              <a:t>"Learning is the currency of the future; Spend it wisely and you’ll never be broke."</a:t>
            </a:r>
            <a:endParaRPr lang="en-US" sz="4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535512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8B135-CA3C-4CDF-B17F-26B35C769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Development &amp; Project Management Course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6C5AD-2D85-46EF-A2EF-078FA43E7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Content Writing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YouTube Automation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Sales Generation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Branding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Web Development</a:t>
            </a:r>
          </a:p>
        </p:txBody>
      </p:sp>
    </p:spTree>
    <p:extLst>
      <p:ext uri="{BB962C8B-B14F-4D97-AF65-F5344CB8AC3E}">
        <p14:creationId xmlns:p14="http://schemas.microsoft.com/office/powerpoint/2010/main" val="3629420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66591-8477-4289-943A-651B36CA6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YouTube Automation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49CB9-E3D3-4BF6-8297-82848C32C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YouTube Automation</a:t>
            </a:r>
            <a:r>
              <a:rPr lang="en-US" dirty="0"/>
              <a:t> is a strategy where </a:t>
            </a:r>
            <a:r>
              <a:rPr lang="en-US" b="1" dirty="0"/>
              <a:t>you run a YouTube channel</a:t>
            </a:r>
          </a:p>
          <a:p>
            <a:r>
              <a:rPr lang="en-US" b="1" dirty="0"/>
              <a:t>Without being directly involved in content creation or appearing on camera</a:t>
            </a:r>
          </a:p>
          <a:p>
            <a:r>
              <a:rPr lang="en-US" dirty="0"/>
              <a:t>You outsource or </a:t>
            </a:r>
            <a:r>
              <a:rPr lang="en-US" b="1" dirty="0"/>
              <a:t>automate</a:t>
            </a:r>
            <a:r>
              <a:rPr lang="en-US" dirty="0"/>
              <a:t> most parts of the process</a:t>
            </a:r>
          </a:p>
        </p:txBody>
      </p:sp>
    </p:spTree>
    <p:extLst>
      <p:ext uri="{BB962C8B-B14F-4D97-AF65-F5344CB8AC3E}">
        <p14:creationId xmlns:p14="http://schemas.microsoft.com/office/powerpoint/2010/main" val="2801781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570F7-D6C6-4166-A49D-073AA7923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Guidelines for YouTube Automation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10BD-B17D-4729-B9D4-8B1A5FF45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Recommended Tools: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Video Editing: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Use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CapCut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for editing your videos efficiently.</a:t>
            </a:r>
          </a:p>
          <a:p>
            <a:pPr lvl="1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Voiceover: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Utilize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ElevenLabs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 generate high-quality voiceovers.</a:t>
            </a:r>
          </a:p>
          <a:p>
            <a:pPr lvl="1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Image Generation: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Create visuals using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DeepAI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Canva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or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Freepik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5161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570F7-D6C6-4166-A49D-073AA7923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3387"/>
          </a:xfrm>
        </p:spPr>
        <p:txBody>
          <a:bodyPr/>
          <a:lstStyle/>
          <a:p>
            <a:r>
              <a:rPr lang="en-US" dirty="0"/>
              <a:t>Guidelines for YouTube Automation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10BD-B17D-4729-B9D4-8B1A5FF45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8512"/>
            <a:ext cx="10515600" cy="5506949"/>
          </a:xfrm>
        </p:spPr>
        <p:txBody>
          <a:bodyPr>
            <a:normAutofit lnSpcReduction="10000"/>
          </a:bodyPr>
          <a:lstStyle/>
          <a:p>
            <a:pPr lvl="1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Image Generation: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Create visuals using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DeepAI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Canva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or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Freepik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457200" lvl="1" indent="0">
              <a:buNone/>
              <a:tabLst>
                <a:tab pos="457200" algn="l"/>
              </a:tabLst>
            </a:pP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1" indent="0">
              <a:buNone/>
              <a:tabLst>
                <a:tab pos="457200" algn="l"/>
              </a:tabLs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SCRIPT </a:t>
            </a:r>
          </a:p>
          <a:p>
            <a:pPr marL="457200" lvl="1" indent="0">
              <a:buNone/>
              <a:tabLst>
                <a:tab pos="457200" algn="l"/>
              </a:tabLs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MJais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Software Consultancy</a:t>
            </a:r>
          </a:p>
          <a:p>
            <a:pPr marL="457200" lvl="1" indent="0">
              <a:buNone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• A Software Company Venture</a:t>
            </a:r>
          </a:p>
          <a:p>
            <a:pPr marL="457200" lvl="1" indent="0">
              <a:buNone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• Deals With</a:t>
            </a:r>
          </a:p>
          <a:p>
            <a:pPr marL="457200" lvl="1" indent="0">
              <a:buNone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A) Websites &amp; Web Development Apps</a:t>
            </a:r>
          </a:p>
          <a:p>
            <a:pPr marL="457200" lvl="1" indent="0">
              <a:buNone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B) Mobile Apps Development</a:t>
            </a:r>
          </a:p>
          <a:p>
            <a:pPr marL="457200" lvl="1" indent="0">
              <a:buNone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C) Desktop Application Development</a:t>
            </a:r>
          </a:p>
          <a:p>
            <a:pPr marL="457200" lvl="1" indent="0">
              <a:buNone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D) Digital Marketing</a:t>
            </a:r>
          </a:p>
          <a:p>
            <a:pPr marL="457200" lvl="1" indent="0">
              <a:buNone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E) Content Writing</a:t>
            </a:r>
          </a:p>
          <a:p>
            <a:pPr marL="457200" lvl="1" indent="0">
              <a:buNone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F) Artificial Intelligence</a:t>
            </a:r>
          </a:p>
          <a:p>
            <a:pPr marL="457200" lvl="1" indent="0">
              <a:buNone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G) Search Engine Optimization</a:t>
            </a:r>
          </a:p>
          <a:p>
            <a:pPr marL="457200" lvl="1" indent="0">
              <a:buNone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H) Crypto Currency</a:t>
            </a:r>
          </a:p>
          <a:p>
            <a:pPr marL="457200" lvl="1" indent="0">
              <a:buNone/>
              <a:tabLst>
                <a:tab pos="457200" algn="l"/>
              </a:tabLst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524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2738</TotalTime>
  <Words>2186</Words>
  <Application>Microsoft Office PowerPoint</Application>
  <PresentationFormat>Widescreen</PresentationFormat>
  <Paragraphs>214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Light</vt:lpstr>
      <vt:lpstr>system-ui</vt:lpstr>
      <vt:lpstr>Times New Roman</vt:lpstr>
      <vt:lpstr>Wingdings</vt:lpstr>
      <vt:lpstr>Office Theme</vt:lpstr>
      <vt:lpstr>Workshop on YouTube Automation</vt:lpstr>
      <vt:lpstr>Today’s Tribute </vt:lpstr>
      <vt:lpstr>About this Course</vt:lpstr>
      <vt:lpstr>Why Software Development &amp; Project Management Course</vt:lpstr>
      <vt:lpstr>PowerPoint Presentation</vt:lpstr>
      <vt:lpstr>Software Development &amp; Project Management Course Content</vt:lpstr>
      <vt:lpstr>YouTube Automation</vt:lpstr>
      <vt:lpstr>Guidelines for YouTube Automation</vt:lpstr>
      <vt:lpstr>Guidelines for YouTube Automation</vt:lpstr>
      <vt:lpstr>Image Generation: Create visuals using DeepAI, Canva, or Freepik.</vt:lpstr>
      <vt:lpstr>Freepik Image Generator </vt:lpstr>
      <vt:lpstr>PowerPoint Presentation</vt:lpstr>
      <vt:lpstr>Guidelines for YouTube Automation</vt:lpstr>
      <vt:lpstr>Elevenlabs Voice Generator</vt:lpstr>
      <vt:lpstr>VoiceOver Generator </vt:lpstr>
      <vt:lpstr>Guidelines for YouTube Automation</vt:lpstr>
      <vt:lpstr>Lecture 01 Assignment 01  YouTube Automation</vt:lpstr>
      <vt:lpstr>Lecture 01 Assignment 01  YouTube Automation</vt:lpstr>
      <vt:lpstr>Guidelines for YouTube Automation</vt:lpstr>
      <vt:lpstr>Guidelines for YouTube Automation</vt:lpstr>
      <vt:lpstr>SEO Optimization – Key Areas to Learn:</vt:lpstr>
      <vt:lpstr>SEO Optimization – Key Areas to Learn:</vt:lpstr>
      <vt:lpstr>SEO Optimization – Key Areas to Learn:</vt:lpstr>
      <vt:lpstr>Guidelines for YouTube Automation</vt:lpstr>
      <vt:lpstr>Guidelines for YouTube Automation</vt:lpstr>
      <vt:lpstr>Guidelines for YouTube Automation</vt:lpstr>
      <vt:lpstr>SEO Optimization – Key Areas to Learn:</vt:lpstr>
      <vt:lpstr>SEO Optimization – Key Areas to Learn:</vt:lpstr>
      <vt:lpstr>Guidelines for YouTube Automation</vt:lpstr>
      <vt:lpstr>SEO Optimization – Key Areas to Learn:</vt:lpstr>
      <vt:lpstr>Guidelines for YouTube Automation</vt:lpstr>
      <vt:lpstr>Guidelines for YouTube Automation</vt:lpstr>
      <vt:lpstr>Steps to Achieve Better Results:</vt:lpstr>
      <vt:lpstr>Guidelines for YouTube Automation</vt:lpstr>
      <vt:lpstr>Steps to Achieve Better Results:</vt:lpstr>
      <vt:lpstr>Guidelines for YouTube Automation</vt:lpstr>
      <vt:lpstr>Guidelines for YouTube Automation</vt:lpstr>
      <vt:lpstr>Lecture 01 Assignment 02  YouTube Automation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on YouTube Automation</dc:title>
  <dc:creator>Maryam Jamil</dc:creator>
  <cp:lastModifiedBy>Maryam Jamil</cp:lastModifiedBy>
  <cp:revision>60</cp:revision>
  <dcterms:created xsi:type="dcterms:W3CDTF">2025-08-09T02:36:52Z</dcterms:created>
  <dcterms:modified xsi:type="dcterms:W3CDTF">2025-08-20T00:31:52Z</dcterms:modified>
</cp:coreProperties>
</file>